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117"/>
    <a:srgbClr val="142E4D"/>
    <a:srgbClr val="FF7D00"/>
    <a:srgbClr val="193C67"/>
    <a:srgbClr val="236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34"/>
    <p:restoredTop sz="94694"/>
  </p:normalViewPr>
  <p:slideViewPr>
    <p:cSldViewPr snapToGrid="0">
      <p:cViewPr varScale="1">
        <p:scale>
          <a:sx n="80" d="100"/>
          <a:sy n="80" d="100"/>
        </p:scale>
        <p:origin x="13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25CD0-FA6C-2A40-87E0-250193549D0A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3CDFC-18E2-4745-BE9F-8027600CB95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465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3CDFC-18E2-4745-BE9F-8027600CB95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6680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3CDFC-18E2-4745-BE9F-8027600CB95A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63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3CDFC-18E2-4745-BE9F-8027600CB95A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496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81C91-50C6-05C2-83CA-396394419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258306-255B-033E-25E3-E4A33C9DB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9461F5-7ECC-6229-7880-8616A7FB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C872FD-EEB1-8D62-A060-EA025CB0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35659-0D0C-93F3-A1D8-5B7B90EFC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31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A86C7-206B-837A-D8D3-BDE303244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B4B102-95CE-F439-3EA2-A6CA1C50F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6A0FAF-F376-2067-950F-FB1D7F30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03918-5120-6499-6944-C5DF801A3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B15F2-5CE1-CCA1-0E49-76CF0ADFB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443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C22473-5DAA-4E4B-648A-56E5C12CD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3CC0B-94B2-5D4A-6A20-D4CFE0CF0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2C8788-F5E3-7A09-09B5-0EA8057AD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44FBF3-5CAB-4C93-115E-569C6A14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FD4AF2-7161-02D2-6CEF-11677E76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788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0583C-736F-C0D2-407E-420EA2D2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18909-38D7-0846-EE72-34E20ECE8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5BBC63-2637-1DD6-BE26-73D847E88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F676EE-46CE-C9D2-35A3-04069B51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59AF04-CC34-D973-A8BA-335E4E54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773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4A79CD-8743-954D-FB35-5E30D76C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D05CEB-8C49-12B8-6EF5-B5F88CE9D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B9AE9C-0C63-9696-E680-977A41774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7E3513-B3AE-6796-DA8B-69395385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91A2C-FC26-7C63-8CF0-F0DFCF11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575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8F5A7-B455-8CCE-D6C8-66073D6C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78460-F4E6-540A-EE2C-E52EEBC06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7A4FB2-5645-0300-9FED-015693FD4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908D2D-D181-F07C-5142-54A6D4591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C856F7-05EE-546C-39D9-FF43AF26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3C1BCC-521E-DC3F-376D-8654BFBC8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572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73F74-FAD7-BA08-5A15-1AB2A76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FC037C-5ECA-03EC-0743-6F5D673F3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E167A6-431E-C52E-223E-B7B7C279A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F53335-4453-1D3D-1FD8-DB84C9F05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6CFB3A-3495-666C-6F3C-F7AD630F0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D56815-5BB8-62F1-3B90-3B540277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916261-F6A6-8550-C37B-D5DE8B79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84A8E6-4B76-DD5E-E8E1-77DCAB97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626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4B576-FA0A-AF82-10B4-72CDB347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032454A-22B6-FD6C-6B8B-E0D34FD46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434B78-22C9-424E-77A5-3CDCDD70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F71D2A-9793-10EA-1072-3A87A59C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736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ADAE40-DA5D-ACB9-72B3-7D62BCC9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17FEB6-2A5B-C92B-4F31-65DD9E8F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32CC46-F774-46A3-3417-2D13916D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779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B13C2-0BB2-7D78-7920-FDA31DC1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393A33-952D-A43D-DE11-A931047CA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2BEA80-508D-CFBB-87B6-80329B271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9C98E-3FBB-0BA0-D461-BBB72ED4B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416497-C4D5-5E83-05BE-65F8BD5A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49F864-B63B-6F61-A645-6F503C92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056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37E93-CFA8-835A-0A92-4B22855DB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E1A7D22-9BF8-5C1D-42B8-13FEABB34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AE5E21-0A56-C231-09B6-D21EEC7B1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42BDDE-13E4-15DD-3397-039D7CA3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E19956-D71B-81C7-3F21-FD0A84A5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F074A6-B4F5-1763-C1E7-62ACD9D5B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9434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9261576-F0E9-3594-F68A-2A50C3349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5A7D8C-ED46-B4E4-DA93-077533F1E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CDE7E5-69D4-A836-7D43-359AF647E6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CB89C-0DD5-D441-A5AD-5F758C78F011}" type="datetimeFigureOut">
              <a:rPr lang="es-MX" smtClean="0"/>
              <a:t>21/02/2025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902919-725D-E673-2D69-0019F2F82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C418B9-21EE-BFE6-84D0-6182E931D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4F2489-F88F-CD4D-B016-E72C22E83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04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.page/UPFIMHidalgo?shar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241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8477BCF-9EF0-97A4-1E22-91636928BDE8}"/>
              </a:ext>
            </a:extLst>
          </p:cNvPr>
          <p:cNvSpPr txBox="1">
            <a:spLocks/>
          </p:cNvSpPr>
          <p:nvPr/>
        </p:nvSpPr>
        <p:spPr>
          <a:xfrm>
            <a:off x="850449" y="464820"/>
            <a:ext cx="65104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142E4D"/>
                </a:solidFill>
                <a:latin typeface="Montserrat" pitchFamily="2" charset="77"/>
              </a:rPr>
              <a:t>Datos Históricos de la UPFIM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081BE0-2ABB-8873-F4A1-71DCE918FFE1}"/>
              </a:ext>
            </a:extLst>
          </p:cNvPr>
          <p:cNvSpPr txBox="1"/>
          <p:nvPr/>
        </p:nvSpPr>
        <p:spPr>
          <a:xfrm>
            <a:off x="922020" y="1402080"/>
            <a:ext cx="1118174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737870" lvl="0" indent="-342900" algn="just">
              <a:spcBef>
                <a:spcPts val="955"/>
              </a:spcBef>
              <a:spcAft>
                <a:spcPts val="0"/>
              </a:spcAft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2001.</a:t>
            </a:r>
            <a:r>
              <a:rPr lang="es-ES" sz="850" b="1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crean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las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Universidades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Politécnicas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como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un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proyecto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para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ofrecer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carreras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ingeniería,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licenciatura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estudios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posgrado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al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nivel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 especialidad. Sus programas son diseñados con base en el Modelo Educativo Basado en Competencias y se orientan en la investigación aplicada al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desarrollo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tecnológico.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9775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Agosto</a:t>
            </a:r>
            <a:r>
              <a:rPr lang="es-ES" sz="850" b="1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2005.-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Por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Decreto</a:t>
            </a:r>
            <a:r>
              <a:rPr lang="es-ES" sz="850" spc="-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Gobierno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Estado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Hidalgo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crea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Universidad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Politécnica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Francisco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I.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Madero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domicilio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Municipio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2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Tepatepec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Francisco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I.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Madero,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ofertando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los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Programas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Educativos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Agroindustrial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Agrotecnología,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una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matrícula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2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350estudiantes.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lvl="0" indent="-342900">
              <a:spcBef>
                <a:spcPts val="40"/>
              </a:spcBef>
              <a:buSzPts val="800"/>
              <a:buFont typeface="Symbol" pitchFamily="2" charset="2"/>
              <a:buChar char=""/>
              <a:tabLst>
                <a:tab pos="964565" algn="l"/>
                <a:tab pos="965200" algn="l"/>
              </a:tabLst>
            </a:pP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Septiembre</a:t>
            </a:r>
            <a:r>
              <a:rPr lang="es-ES" sz="850" b="1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2009.-</a:t>
            </a:r>
            <a:r>
              <a:rPr lang="es-ES" sz="850" b="1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2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amplía</a:t>
            </a:r>
            <a:r>
              <a:rPr lang="es-ES" sz="850" spc="-1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oferta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educativa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</a:t>
            </a:r>
            <a:r>
              <a:rPr lang="es-ES" sz="850" spc="-1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los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programas</a:t>
            </a:r>
            <a:r>
              <a:rPr lang="es-ES" sz="850" spc="-1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educativos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Financiera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Sistemas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Computacionales.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lvl="0" indent="-342900">
              <a:spcBef>
                <a:spcPts val="25"/>
              </a:spcBef>
              <a:buSzPts val="800"/>
              <a:buFont typeface="Symbol" pitchFamily="2" charset="2"/>
              <a:buChar char=""/>
              <a:tabLst>
                <a:tab pos="964565" algn="l"/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Septiembre</a:t>
            </a:r>
            <a:r>
              <a:rPr lang="es-ES" sz="850" b="1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2012.-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1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oferta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</a:t>
            </a:r>
            <a:r>
              <a:rPr lang="es-ES" sz="850" spc="-1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Civil.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lvl="0" indent="-342900">
              <a:spcBef>
                <a:spcPts val="15"/>
              </a:spcBef>
              <a:buSzPts val="800"/>
              <a:buFont typeface="Symbol" pitchFamily="2" charset="2"/>
              <a:buChar char=""/>
              <a:tabLst>
                <a:tab pos="964565" algn="l"/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Septiembre</a:t>
            </a:r>
            <a:r>
              <a:rPr lang="es-ES" sz="850" b="1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2013.-</a:t>
            </a:r>
            <a:r>
              <a:rPr lang="es-ES" sz="850" b="1" spc="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1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oferta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</a:t>
            </a:r>
            <a:r>
              <a:rPr lang="es-ES" sz="850" spc="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Diseño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Industrial.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5965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Septiembre</a:t>
            </a:r>
            <a:r>
              <a:rPr lang="es-ES" sz="850" b="1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b="1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2014.-</a:t>
            </a:r>
            <a:r>
              <a:rPr lang="es-ES" sz="850" b="1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Para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dar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lugar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tercera</a:t>
            </a:r>
            <a:r>
              <a:rPr lang="es-ES" sz="850" spc="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característica</a:t>
            </a:r>
            <a:r>
              <a:rPr lang="es-ES" sz="850" spc="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sustantiva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una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Universidad,</a:t>
            </a:r>
            <a:r>
              <a:rPr lang="es-ES" sz="850" spc="-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UPFIM</a:t>
            </a:r>
            <a:r>
              <a:rPr lang="es-ES" sz="850" spc="-1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única</a:t>
            </a:r>
            <a:r>
              <a:rPr lang="es-ES" sz="850" spc="-1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institución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politécnica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estado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H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go</a:t>
            </a:r>
            <a:r>
              <a:rPr lang="es-ES" sz="850" spc="-1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q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on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ex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ó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.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ad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é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z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án</a:t>
            </a:r>
            <a:r>
              <a:rPr lang="es-ES" sz="850" spc="-1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am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-1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ca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v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s: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Agro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og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í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a,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is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as Computacionales.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Mientras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que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campus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central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Francisco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I.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Madero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1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ofrece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1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1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Energía</a:t>
            </a:r>
            <a:r>
              <a:rPr lang="es-ES" sz="850" spc="-1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apertura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primer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posgrado</a:t>
            </a:r>
            <a:r>
              <a:rPr lang="es-ES" sz="850" spc="-1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institución,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Maestría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Ciencias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Desarrollo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 err="1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Agrotecnológico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Sustentable.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lvl="0" indent="-342900" algn="just">
              <a:spcBef>
                <a:spcPts val="4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Septiembre</a:t>
            </a:r>
            <a:r>
              <a:rPr lang="es-ES" sz="850" b="1" spc="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b="1" spc="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2016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.-</a:t>
            </a:r>
            <a:r>
              <a:rPr lang="es-ES" sz="850" spc="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1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oferta</a:t>
            </a:r>
            <a:r>
              <a:rPr lang="es-ES" sz="850" spc="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</a:t>
            </a:r>
            <a:r>
              <a:rPr lang="es-ES" sz="850" spc="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</a:t>
            </a:r>
            <a:r>
              <a:rPr lang="es-ES" sz="850" spc="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 Ingeniería en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Producción</a:t>
            </a:r>
            <a:r>
              <a:rPr lang="es-ES" sz="850" spc="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Animal.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8505" lvl="0" indent="-342900" algn="just">
              <a:spcBef>
                <a:spcPts val="15"/>
              </a:spcBef>
              <a:spcAft>
                <a:spcPts val="0"/>
              </a:spcAft>
              <a:buSzPts val="800"/>
              <a:buFont typeface="Symbol" pitchFamily="2" charset="2"/>
              <a:buChar char=""/>
              <a:tabLst>
                <a:tab pos="965200" algn="l"/>
                <a:tab pos="57277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Julio 2017.-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 Universidad Politécnica de Francisco I. Madero obtuvo la certificación en el Sistema de Gestión Ambiental bajo la Norma ISO 14001:2015. En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este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mismo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año,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apertura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posgrado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Maestría</a:t>
            </a:r>
            <a:r>
              <a:rPr lang="es-ES" sz="850" spc="-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Ciencia</a:t>
            </a:r>
            <a:r>
              <a:rPr lang="es-ES" sz="850" spc="-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Tecnología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los	Alimentos.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7870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Noviembre</a:t>
            </a:r>
            <a:r>
              <a:rPr lang="es-ES" sz="850" b="1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2019.-</a:t>
            </a:r>
            <a:r>
              <a:rPr lang="es-ES" sz="850" b="1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UPFIM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primera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Universidad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Pública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Hidalgo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que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realizó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entrega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masiva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títulos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electrónicos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nivel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primera</a:t>
            </a:r>
            <a:r>
              <a:rPr lang="es-ES" sz="850" spc="-2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 el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país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que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entrega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títulos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posgrado</a:t>
            </a:r>
            <a:r>
              <a:rPr lang="es-ES" sz="850" spc="-1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esta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modalidad.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7235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yo</a:t>
            </a:r>
            <a:r>
              <a:rPr lang="es-ES" sz="850" b="1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20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</a:t>
            </a:r>
            <a:r>
              <a:rPr lang="es-ES" sz="850" b="1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0</a:t>
            </a:r>
            <a:r>
              <a:rPr lang="es-ES" sz="850" b="1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.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-</a:t>
            </a:r>
            <a:r>
              <a:rPr lang="es-ES" sz="850" b="1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UP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h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ro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ia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17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Ag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0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3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0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, 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 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como 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om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or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is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nt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ri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b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: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a) 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b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 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 proliferación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las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abejas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por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insustituible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labor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polinización,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mediante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cultivo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canola,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girasol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lavanda,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aprovechando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los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espacios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disponibles</a:t>
            </a:r>
            <a:r>
              <a:rPr lang="es-ES" sz="850" spc="-2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al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cio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s;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b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)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5.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al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ad</a:t>
            </a:r>
            <a:r>
              <a:rPr lang="es-ES" sz="850" spc="-1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é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ro,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b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rva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ari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ad</a:t>
            </a:r>
            <a:r>
              <a:rPr lang="es-ES" sz="850" spc="-1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é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1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so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al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mi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is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v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o;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c)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nd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</a:t>
            </a:r>
            <a:r>
              <a:rPr lang="es-ES" sz="850" spc="-1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6600" lvl="0" indent="-342900" algn="just">
              <a:spcBef>
                <a:spcPts val="35"/>
              </a:spcBef>
              <a:spcAft>
                <a:spcPts val="0"/>
              </a:spcAft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10. Reducción de las desigualdades, promueve la interculturalidad. La UPFIM es una institución con responsabilidad social al promover la educación y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progreso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para</a:t>
            </a:r>
            <a:r>
              <a:rPr lang="es-ES" sz="850" spc="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vida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desde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quehacer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diario,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generando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espacios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vivenciales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donde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además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trabajar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sus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estudiantes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desde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sus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planes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estudio,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hace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realidad,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desde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sus</a:t>
            </a:r>
            <a:r>
              <a:rPr lang="es-ES" sz="850" spc="-1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proyectos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acciones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complementarias.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7870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Julio</a:t>
            </a:r>
            <a:r>
              <a:rPr lang="es-ES" sz="850" b="1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2020.-</a:t>
            </a:r>
            <a:r>
              <a:rPr lang="es-ES" sz="850" b="1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100%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los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docentes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UPFIM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actualmente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capacitan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plataforma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plataforma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Moodle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propósito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que,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corto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plazo,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2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institución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migre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modalidad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B-</a:t>
            </a:r>
            <a:r>
              <a:rPr lang="es-ES" sz="850" dirty="0" err="1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learning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7235" lvl="0" indent="-342900" algn="just">
              <a:spcBef>
                <a:spcPts val="25"/>
              </a:spcBef>
              <a:spcAft>
                <a:spcPts val="0"/>
              </a:spcAft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2019-2020.-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 UPFIM desarrolla proyectos de Agricultura de Conservación, Control Biológico de Plagas y Enfermedades y Plantaciones de Morera, y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Poblaciones</a:t>
            </a:r>
            <a:r>
              <a:rPr lang="es-ES" sz="850" spc="2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Gusano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 Seda,</a:t>
            </a:r>
            <a:r>
              <a:rPr lang="es-ES" sz="850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</a:t>
            </a:r>
            <a:r>
              <a:rPr lang="es-ES" sz="850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finalidad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promover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alternativas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producción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económicas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redituables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para</a:t>
            </a:r>
            <a:r>
              <a:rPr lang="es-ES" sz="850" spc="2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agricultores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 la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región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sus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familias.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lvl="0" indent="-342900" algn="just">
              <a:spcBef>
                <a:spcPts val="35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Noviembre</a:t>
            </a:r>
            <a:r>
              <a:rPr lang="es-ES" sz="850" b="1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2020.-</a:t>
            </a:r>
            <a:r>
              <a:rPr lang="es-ES" sz="850" b="1" spc="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Por</a:t>
            </a:r>
            <a:r>
              <a:rPr lang="es-ES" sz="850" spc="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segunda</a:t>
            </a:r>
            <a:r>
              <a:rPr lang="es-ES" sz="850" spc="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ocasión,</a:t>
            </a:r>
            <a:r>
              <a:rPr lang="es-ES" sz="850" spc="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recibe</a:t>
            </a:r>
            <a:r>
              <a:rPr lang="es-ES" sz="850" spc="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documento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que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certifica</a:t>
            </a:r>
            <a:r>
              <a:rPr lang="es-ES" sz="850" spc="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Sistema</a:t>
            </a:r>
            <a:r>
              <a:rPr lang="es-ES" sz="850" spc="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 Gestión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Ambiental</a:t>
            </a:r>
            <a:r>
              <a:rPr lang="es-ES" sz="850" spc="-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(SGA)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bajo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norma</a:t>
            </a:r>
            <a:r>
              <a:rPr lang="es-ES" sz="850" spc="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ISO</a:t>
            </a:r>
            <a:r>
              <a:rPr lang="es-ES" sz="850" spc="-1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14001-2015.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43585" lvl="0" indent="-342900" algn="just">
              <a:spcBef>
                <a:spcPts val="25"/>
              </a:spcBef>
              <a:spcAft>
                <a:spcPts val="0"/>
              </a:spcAft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Noviembre 2020.-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Docentes investigadores de la UPFIM, Dra. Karina Aguilar Arteaga y Dr. Luis Díaz Batalla, reciben el Premio Hidalgo de Ciencia,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Tecnología e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Innovación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2019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2020,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respectivamente.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8505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Marzo</a:t>
            </a:r>
            <a:r>
              <a:rPr lang="es-ES" sz="850" b="1" spc="-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2021.-</a:t>
            </a:r>
            <a:r>
              <a:rPr lang="es-ES" sz="850" b="1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proyecto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“Explotación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árbol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mezquite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como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fuente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sustentable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alimentos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alto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valor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nutricional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económico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 el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Valle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Mezquital”,</a:t>
            </a:r>
            <a:r>
              <a:rPr lang="es-ES" sz="850" spc="-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seleccionado</a:t>
            </a:r>
            <a:r>
              <a:rPr lang="es-ES" sz="850" spc="-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para</a:t>
            </a:r>
            <a:r>
              <a:rPr lang="es-ES" sz="850" spc="-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Fondo</a:t>
            </a:r>
            <a:r>
              <a:rPr lang="es-ES" sz="850" spc="-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Newton,</a:t>
            </a:r>
            <a:r>
              <a:rPr lang="es-ES" sz="850" spc="-1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11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cual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forma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parte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Oficial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1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Asistencia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para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Desarrollo</a:t>
            </a:r>
            <a:r>
              <a:rPr lang="es-ES" sz="850" spc="-10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Reino</a:t>
            </a:r>
            <a:r>
              <a:rPr lang="es-ES" sz="850" spc="-1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Unido,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llevado</a:t>
            </a:r>
            <a:r>
              <a:rPr lang="es-ES" sz="850" spc="-3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cabo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coordinación</a:t>
            </a:r>
            <a:r>
              <a:rPr lang="es-ES" sz="850" spc="-11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12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British</a:t>
            </a:r>
            <a:r>
              <a:rPr lang="es-ES" sz="850" spc="-1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Council.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8505" lvl="0" indent="-342900" algn="just">
              <a:spcBef>
                <a:spcPts val="25"/>
              </a:spcBef>
              <a:spcAft>
                <a:spcPts val="0"/>
              </a:spcAft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Diciembre</a:t>
            </a:r>
            <a:r>
              <a:rPr lang="es-ES" sz="850" b="1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2021.-</a:t>
            </a:r>
            <a:r>
              <a:rPr lang="es-ES" sz="850" b="1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100%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nuestros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programas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educativos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(licenciatura</a:t>
            </a:r>
            <a:r>
              <a:rPr lang="es-ES" sz="850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posgrado)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llevaron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cabo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Actualización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los</a:t>
            </a:r>
            <a:r>
              <a:rPr lang="es-ES" sz="850" spc="-6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Estudios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Pertinencia</a:t>
            </a:r>
            <a:r>
              <a:rPr lang="es-ES" sz="850" spc="-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la</a:t>
            </a:r>
            <a:r>
              <a:rPr lang="es-ES" sz="850" spc="-2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aplicación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Análisis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Situacional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Trabajo.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marR="736600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Enero</a:t>
            </a:r>
            <a:r>
              <a:rPr lang="es-ES" sz="850" b="1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2022.</a:t>
            </a:r>
            <a:r>
              <a:rPr lang="es-ES" sz="850" b="1" spc="-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Acreditación</a:t>
            </a:r>
            <a:r>
              <a:rPr lang="es-ES" sz="850" spc="-14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del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</a:t>
            </a:r>
            <a:r>
              <a:rPr lang="es-ES" sz="850" spc="-1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Educativo</a:t>
            </a:r>
            <a:r>
              <a:rPr lang="es-ES" sz="850" spc="-3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9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Ingeniería</a:t>
            </a:r>
            <a:r>
              <a:rPr lang="es-ES" sz="850" spc="-1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Financiera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ante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Consejo</a:t>
            </a:r>
            <a:r>
              <a:rPr lang="es-ES" sz="850" spc="-1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Acreditación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Ciencias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Administrativas,</a:t>
            </a:r>
            <a:r>
              <a:rPr lang="es-ES" sz="850" spc="-1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Contables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y</a:t>
            </a:r>
            <a:r>
              <a:rPr lang="es-ES" sz="850" spc="-5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Afines</a:t>
            </a:r>
            <a:r>
              <a:rPr lang="es-ES" sz="850" spc="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(CACECA).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pPr marL="342900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Junio</a:t>
            </a:r>
            <a:r>
              <a:rPr lang="es-ES" sz="850" b="1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b="1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b="1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2022.</a:t>
            </a:r>
            <a:r>
              <a:rPr lang="es-ES" sz="850" b="1" spc="-4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Incorporación</a:t>
            </a:r>
            <a:r>
              <a:rPr lang="es-ES" sz="850" spc="-10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7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los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dos</a:t>
            </a:r>
            <a:r>
              <a:rPr lang="es-ES" sz="850" spc="-6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programas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8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maestría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en</a:t>
            </a:r>
            <a:r>
              <a:rPr lang="es-ES" sz="850" spc="-12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el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spc="-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Sistema</a:t>
            </a:r>
            <a:r>
              <a:rPr lang="es-ES" sz="850" spc="-9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Nacional</a:t>
            </a:r>
            <a:r>
              <a:rPr lang="es-ES" sz="850" spc="-75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de</a:t>
            </a:r>
            <a:r>
              <a:rPr lang="es-ES" sz="850" spc="-8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</a:t>
            </a:r>
            <a:r>
              <a:rPr lang="es-ES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Investigadores.</a:t>
            </a:r>
          </a:p>
          <a:p>
            <a:pPr marL="342900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419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Marzo 2024. </a:t>
            </a:r>
            <a:r>
              <a:rPr lang="es-419" sz="850" dirty="0" err="1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Re-acreditación</a:t>
            </a:r>
            <a:r>
              <a:rPr lang="es-419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 de los programas educativos de Ingeniería en Energía, Ingeniería Civil, Ingeniería en Diseño Industrial e Ingeniería en Producción Animal por los CIEES.</a:t>
            </a:r>
          </a:p>
          <a:p>
            <a:pPr marL="342900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419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Junio 2024</a:t>
            </a:r>
            <a:r>
              <a:rPr lang="es-419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. UPFIM Primer lugar en el medallero en los Encuentros Regionales de Universidades Tecnológicas y Politécnicas con 4 medallas de oro y 3 de plata.</a:t>
            </a:r>
          </a:p>
          <a:p>
            <a:pPr marL="342900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419" sz="850" b="1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Julio 2024. </a:t>
            </a:r>
            <a:r>
              <a:rPr lang="es-419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Actualización del 100% de los programas de ingeniería hacia el nuevo modelo educativo.</a:t>
            </a:r>
          </a:p>
          <a:p>
            <a:pPr marL="342900" lvl="0" indent="-342900" algn="just">
              <a:spcBef>
                <a:spcPts val="30"/>
              </a:spcBef>
              <a:buSzPts val="800"/>
              <a:buFont typeface="Symbol" pitchFamily="2" charset="2"/>
              <a:buChar char=""/>
              <a:tabLst>
                <a:tab pos="965200" algn="l"/>
              </a:tabLst>
            </a:pPr>
            <a:r>
              <a:rPr lang="es-419" sz="850" dirty="0">
                <a:solidFill>
                  <a:srgbClr val="142E4D"/>
                </a:solidFill>
                <a:effectLst/>
                <a:latin typeface="Montserrat" pitchFamily="2" charset="77"/>
                <a:ea typeface="Symbol" pitchFamily="2" charset="2"/>
                <a:cs typeface="Symbol" pitchFamily="2" charset="2"/>
              </a:rPr>
              <a:t>Se incrementa la plantilla de Profesores de Tiempo completo en el Sistemas Nacional de Investigadoras e Investigadores.</a:t>
            </a:r>
            <a:endParaRPr lang="es-MX" sz="850" dirty="0">
              <a:solidFill>
                <a:srgbClr val="142E4D"/>
              </a:solidFill>
              <a:effectLst/>
              <a:latin typeface="Montserrat" pitchFamily="2" charset="77"/>
              <a:ea typeface="Symbol" pitchFamily="2" charset="2"/>
              <a:cs typeface="Symbol" pitchFamily="2" charset="2"/>
            </a:endParaRPr>
          </a:p>
          <a:p>
            <a:endParaRPr lang="es-MX" sz="850" dirty="0">
              <a:solidFill>
                <a:srgbClr val="142E4D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927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4CA5363-42F4-2BAC-0433-36146ABBAE30}"/>
              </a:ext>
            </a:extLst>
          </p:cNvPr>
          <p:cNvSpPr txBox="1">
            <a:spLocks/>
          </p:cNvSpPr>
          <p:nvPr/>
        </p:nvSpPr>
        <p:spPr>
          <a:xfrm>
            <a:off x="1006509" y="720677"/>
            <a:ext cx="65104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D79117"/>
                </a:solidFill>
                <a:latin typeface="Montserrat" pitchFamily="2" charset="77"/>
              </a:rPr>
              <a:t>Información general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F5EAB05-18B2-6C48-C589-300116202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267803"/>
              </p:ext>
            </p:extLst>
          </p:nvPr>
        </p:nvGraphicFramePr>
        <p:xfrm>
          <a:off x="1006509" y="1657116"/>
          <a:ext cx="9809480" cy="4355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770">
                  <a:extLst>
                    <a:ext uri="{9D8B030D-6E8A-4147-A177-3AD203B41FA5}">
                      <a16:colId xmlns:a16="http://schemas.microsoft.com/office/drawing/2014/main" val="2622766985"/>
                    </a:ext>
                  </a:extLst>
                </a:gridCol>
                <a:gridCol w="8510710">
                  <a:extLst>
                    <a:ext uri="{9D8B030D-6E8A-4147-A177-3AD203B41FA5}">
                      <a16:colId xmlns:a16="http://schemas.microsoft.com/office/drawing/2014/main" val="27873147"/>
                    </a:ext>
                  </a:extLst>
                </a:gridCol>
              </a:tblGrid>
              <a:tr h="435525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endParaRPr lang="es-ES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endParaRPr lang="es-ES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endParaRPr lang="es-ES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Rectoría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Órgano Interno de Control Secretaría Académica Secretaría Administrativa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Dirección de Planeación y Evaluación Dirección de División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Abogado General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Dirección de Investigación y Posgrado Direcciones de Programas Académicos (8) Coordinación de la Unidad Académica de Metztitlán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Subdirección de Recursos Financieros Subdirección de Recursos Materiales Subdirección de Sistemas Informáticos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Subdirección de Vinculación, Difusión y Extensión Universitaria Departamento de Planeación y Presupuesto Departamento de Servicios Escolares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Departamento de Calidad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Departamento de Investigación y Desarrollo Tecnológico Departamento de Recursos Humanos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Departamento de Recursos Financieros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Departamento de Mantenimiento y Servicios Generales Departamento de Prácticas Educativas Innovadoras y Mejora Continua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Departamento de Estancias y Estadías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Departamento de Actividades Culturales y Deportivas Departamento de Idiomas y Educación Continua Departamento de Asesorías y Tutorías Departamento de Servicios Médicos</a:t>
                      </a:r>
                      <a:endParaRPr lang="es-MX" sz="1100" b="0" kern="1200" dirty="0">
                        <a:solidFill>
                          <a:schemeClr val="lt1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b="0" kern="1200" dirty="0">
                          <a:solidFill>
                            <a:schemeClr val="lt1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Biblioteca</a:t>
                      </a:r>
                      <a:r>
                        <a:rPr lang="es-MX" sz="1100" b="0" dirty="0"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b="0" dirty="0">
                        <a:latin typeface="Montserrat" pitchFamily="2" charset="77"/>
                      </a:endParaRPr>
                    </a:p>
                  </a:txBody>
                  <a:tcPr>
                    <a:solidFill>
                      <a:srgbClr val="193C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32923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6763510-5F00-44FD-97DC-48AEF9C03A1D}"/>
              </a:ext>
            </a:extLst>
          </p:cNvPr>
          <p:cNvSpPr txBox="1"/>
          <p:nvPr/>
        </p:nvSpPr>
        <p:spPr>
          <a:xfrm rot="16200000">
            <a:off x="269764" y="3245526"/>
            <a:ext cx="3190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kern="1200" dirty="0">
                <a:solidFill>
                  <a:schemeClr val="lt1"/>
                </a:solidFill>
                <a:effectLst/>
                <a:latin typeface="Montserrat" pitchFamily="2" charset="77"/>
              </a:rPr>
              <a:t>Comunidad Universitaria</a:t>
            </a:r>
            <a:r>
              <a:rPr lang="es-MX" sz="2800" dirty="0">
                <a:effectLst/>
                <a:latin typeface="Montserrat" pitchFamily="2" charset="77"/>
              </a:rPr>
              <a:t> </a:t>
            </a:r>
            <a:endParaRPr lang="es-MX" sz="2800" dirty="0">
              <a:latin typeface="Montserrat" pitchFamily="2" charset="77"/>
            </a:endParaRPr>
          </a:p>
          <a:p>
            <a:pPr algn="ctr"/>
            <a:endParaRPr lang="es-MX" sz="28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100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C476E4-D981-9D24-97C6-2EFBDB78BD96}"/>
              </a:ext>
            </a:extLst>
          </p:cNvPr>
          <p:cNvSpPr txBox="1">
            <a:spLocks/>
          </p:cNvSpPr>
          <p:nvPr/>
        </p:nvSpPr>
        <p:spPr>
          <a:xfrm>
            <a:off x="905154" y="464820"/>
            <a:ext cx="65104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142E4D"/>
                </a:solidFill>
                <a:latin typeface="Montserrat" pitchFamily="2" charset="77"/>
              </a:rPr>
              <a:t>Comisiones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6A6EBE60-93B4-2732-B99A-5408F4594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518659"/>
              </p:ext>
            </p:extLst>
          </p:nvPr>
        </p:nvGraphicFramePr>
        <p:xfrm>
          <a:off x="1160780" y="1445962"/>
          <a:ext cx="9870440" cy="38648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45567">
                  <a:extLst>
                    <a:ext uri="{9D8B030D-6E8A-4147-A177-3AD203B41FA5}">
                      <a16:colId xmlns:a16="http://schemas.microsoft.com/office/drawing/2014/main" val="2171059586"/>
                    </a:ext>
                  </a:extLst>
                </a:gridCol>
                <a:gridCol w="6224873">
                  <a:extLst>
                    <a:ext uri="{9D8B030D-6E8A-4147-A177-3AD203B41FA5}">
                      <a16:colId xmlns:a16="http://schemas.microsoft.com/office/drawing/2014/main" val="4184003759"/>
                    </a:ext>
                  </a:extLst>
                </a:gridCol>
              </a:tblGrid>
              <a:tr h="352358">
                <a:tc>
                  <a:txBody>
                    <a:bodyPr/>
                    <a:lstStyle/>
                    <a:p>
                      <a:pPr marL="119761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Responsables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2E4D"/>
                    </a:solidFill>
                  </a:tcPr>
                </a:tc>
                <a:tc>
                  <a:txBody>
                    <a:bodyPr/>
                    <a:lstStyle/>
                    <a:p>
                      <a:pPr marL="122364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bg1"/>
                          </a:solidFill>
                          <a:effectLst/>
                          <a:latin typeface="Montserrat" pitchFamily="2" charset="77"/>
                        </a:rPr>
                        <a:t>Comisiones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2E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08633"/>
                  </a:ext>
                </a:extLst>
              </a:tr>
              <a:tr h="315528">
                <a:tc>
                  <a:txBody>
                    <a:bodyPr/>
                    <a:lstStyle/>
                    <a:p>
                      <a:pPr marL="87313" indent="139700">
                        <a:spcBef>
                          <a:spcPts val="315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Mtro.</a:t>
                      </a:r>
                      <a:r>
                        <a:rPr lang="es-ES" sz="1100" b="0" i="0" spc="10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Roberto</a:t>
                      </a:r>
                      <a:r>
                        <a:rPr lang="es-ES" sz="1100" b="0" i="0" spc="9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Trinidad</a:t>
                      </a:r>
                      <a:r>
                        <a:rPr lang="es-ES" sz="1100" b="0" i="0" spc="10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Pagola</a:t>
                      </a:r>
                      <a:r>
                        <a:rPr lang="es-ES" sz="1100" b="0" i="0" spc="10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Pérez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0">
                        <a:spcBef>
                          <a:spcPts val="570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Conducción</a:t>
                      </a:r>
                      <a:r>
                        <a:rPr lang="es-ES" sz="1100" b="0" spc="2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del</a:t>
                      </a:r>
                      <a:r>
                        <a:rPr lang="es-ES" sz="1100" b="0" spc="2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evento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69734"/>
                  </a:ext>
                </a:extLst>
              </a:tr>
              <a:tr h="223924">
                <a:tc>
                  <a:txBody>
                    <a:bodyPr/>
                    <a:lstStyle/>
                    <a:p>
                      <a:pPr marL="87313" indent="139700">
                        <a:lnSpc>
                          <a:spcPts val="1065"/>
                        </a:lnSpc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Alumno</a:t>
                      </a:r>
                      <a:r>
                        <a:rPr lang="es-ES" sz="1100" b="0" i="0" spc="9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Pérez</a:t>
                      </a:r>
                      <a:r>
                        <a:rPr lang="es-ES" sz="1100" b="0" i="0" spc="9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Sierra</a:t>
                      </a:r>
                      <a:r>
                        <a:rPr lang="es-ES" sz="1100" b="0" i="0" spc="8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 err="1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Yael</a:t>
                      </a:r>
                      <a:r>
                        <a:rPr lang="es-ES" sz="1100" b="0" i="0" spc="10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 err="1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Hamayetzi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493713" lvl="0" indent="-487363">
                        <a:spcBef>
                          <a:spcPts val="230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      Efemérides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107017"/>
                  </a:ext>
                </a:extLst>
              </a:tr>
              <a:tr h="236816">
                <a:tc>
                  <a:txBody>
                    <a:bodyPr/>
                    <a:lstStyle/>
                    <a:p>
                      <a:pPr marL="87313" indent="139700">
                        <a:spcBef>
                          <a:spcPts val="15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Alumno</a:t>
                      </a:r>
                      <a:r>
                        <a:rPr lang="es-ES" sz="1100" b="0" i="0" spc="-6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Escamilla</a:t>
                      </a:r>
                      <a:r>
                        <a:rPr lang="es-ES" sz="1100" b="0" i="0" spc="-6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Dorantes</a:t>
                      </a:r>
                      <a:r>
                        <a:rPr lang="es-ES" sz="1100" b="0" i="0" spc="-6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Luis</a:t>
                      </a:r>
                      <a:r>
                        <a:rPr lang="es-ES" sz="1100" b="0" i="0" spc="-5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Eduardo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indent="0">
                        <a:spcBef>
                          <a:spcPts val="28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Valor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del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mes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63675"/>
                  </a:ext>
                </a:extLst>
              </a:tr>
              <a:tr h="279565">
                <a:tc>
                  <a:txBody>
                    <a:bodyPr/>
                    <a:lstStyle/>
                    <a:p>
                      <a:pPr marL="87313" indent="139700">
                        <a:spcBef>
                          <a:spcPts val="185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Alumnos</a:t>
                      </a:r>
                      <a:r>
                        <a:rPr lang="es-ES" sz="1100" b="0" i="0" spc="-4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del</a:t>
                      </a:r>
                      <a:r>
                        <a:rPr lang="es-ES" sz="1100" b="0" i="0" spc="-3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programa</a:t>
                      </a:r>
                      <a:r>
                        <a:rPr lang="es-ES" sz="1100" b="0" i="0" spc="-4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educativo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435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459740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      Escolta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272059"/>
                  </a:ext>
                </a:extLst>
              </a:tr>
              <a:tr h="274815">
                <a:tc>
                  <a:txBody>
                    <a:bodyPr/>
                    <a:lstStyle/>
                    <a:p>
                      <a:pPr marL="87313" indent="139700">
                        <a:spcBef>
                          <a:spcPts val="16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Mtra.</a:t>
                      </a:r>
                      <a:r>
                        <a:rPr lang="es-ES" sz="1100" b="0" i="0" spc="-4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Esmeralda</a:t>
                      </a:r>
                      <a:r>
                        <a:rPr lang="es-ES" sz="1100" b="0" i="0" spc="-5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García</a:t>
                      </a:r>
                      <a:r>
                        <a:rPr lang="es-ES" sz="1100" b="0" i="0" spc="-5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Maldonado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0">
                        <a:spcBef>
                          <a:spcPts val="425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¿sabías</a:t>
                      </a:r>
                      <a:r>
                        <a:rPr lang="es-ES" sz="1100" b="0" spc="-4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que?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904297"/>
                  </a:ext>
                </a:extLst>
              </a:tr>
              <a:tr h="276384">
                <a:tc>
                  <a:txBody>
                    <a:bodyPr/>
                    <a:lstStyle/>
                    <a:p>
                      <a:pPr marL="87313" indent="139700">
                        <a:spcBef>
                          <a:spcPts val="665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Alumno</a:t>
                      </a:r>
                      <a:r>
                        <a:rPr lang="es-ES" sz="1100" b="0" i="0" spc="-3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Cano</a:t>
                      </a:r>
                      <a:r>
                        <a:rPr lang="es-ES" sz="1100" b="0" i="0" spc="-3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Lozano</a:t>
                      </a:r>
                      <a:r>
                        <a:rPr lang="es-ES" sz="1100" b="0" i="0" spc="-4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Gustavo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0">
                        <a:spcBef>
                          <a:spcPts val="930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Juramento</a:t>
                      </a:r>
                      <a:r>
                        <a:rPr lang="es-ES" sz="1100" b="0" spc="-2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a</a:t>
                      </a:r>
                      <a:r>
                        <a:rPr lang="es-ES" sz="1100" b="0" spc="-2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la</a:t>
                      </a:r>
                      <a:r>
                        <a:rPr lang="es-ES" sz="1100" b="0" spc="-2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bandera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103290"/>
                  </a:ext>
                </a:extLst>
              </a:tr>
              <a:tr h="236482">
                <a:tc>
                  <a:txBody>
                    <a:bodyPr/>
                    <a:lstStyle/>
                    <a:p>
                      <a:pPr marL="87313" indent="139700">
                        <a:spcBef>
                          <a:spcPts val="675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Cruz</a:t>
                      </a:r>
                      <a:r>
                        <a:rPr lang="es-ES" sz="1100" b="0" i="0" spc="7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Salas</a:t>
                      </a:r>
                      <a:r>
                        <a:rPr lang="es-ES" sz="1100" b="0" i="0" spc="8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Marcos</a:t>
                      </a:r>
                      <a:r>
                        <a:rPr lang="es-ES" sz="1100" b="0" i="0" spc="8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Hernán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0">
                        <a:spcBef>
                          <a:spcPts val="940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Himno</a:t>
                      </a:r>
                      <a:r>
                        <a:rPr lang="es-ES" sz="1100" b="0" spc="3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nacional</a:t>
                      </a:r>
                      <a:r>
                        <a:rPr lang="es-ES" sz="1100" b="0" spc="3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mexicano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133081"/>
                  </a:ext>
                </a:extLst>
              </a:tr>
              <a:tr h="254622">
                <a:tc>
                  <a:txBody>
                    <a:bodyPr/>
                    <a:lstStyle/>
                    <a:p>
                      <a:pPr marL="87313" indent="139700">
                        <a:spcBef>
                          <a:spcPts val="675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Dirección</a:t>
                      </a:r>
                      <a:r>
                        <a:rPr lang="es-ES" sz="1100" b="0" i="0" spc="-5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de</a:t>
                      </a:r>
                      <a:r>
                        <a:rPr lang="es-ES" sz="1100" b="0" i="0" spc="-5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Ingeniería</a:t>
                      </a:r>
                      <a:r>
                        <a:rPr lang="es-ES" sz="1100" b="0" i="0" spc="-5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en</a:t>
                      </a:r>
                      <a:r>
                        <a:rPr lang="es-ES" sz="1100" b="0" i="0" spc="-4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Energía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0">
                        <a:spcBef>
                          <a:spcPts val="940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Coordinación del</a:t>
                      </a:r>
                      <a:r>
                        <a:rPr lang="es-ES" sz="1100" b="0" spc="-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evento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94098"/>
                  </a:ext>
                </a:extLst>
              </a:tr>
              <a:tr h="307139">
                <a:tc>
                  <a:txBody>
                    <a:bodyPr/>
                    <a:lstStyle/>
                    <a:p>
                      <a:pPr marL="227013" indent="0"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 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Subdirección</a:t>
                      </a:r>
                      <a:r>
                        <a:rPr lang="es-ES" sz="1100" b="0" i="0" spc="-5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de</a:t>
                      </a:r>
                      <a:r>
                        <a:rPr lang="es-ES" sz="1100" b="0" i="0" spc="-5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Recursos</a:t>
                      </a:r>
                      <a:r>
                        <a:rPr lang="es-ES" sz="1100" b="0" i="0" spc="-3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Materiales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indent="0">
                        <a:spcBef>
                          <a:spcPts val="25"/>
                        </a:spcBef>
                        <a:buFontTx/>
                        <a:buNone/>
                        <a:tabLst/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Apoyo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técnico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en</a:t>
                      </a:r>
                      <a:r>
                        <a:rPr lang="es-ES" sz="1100" b="0" spc="-5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audio,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pódium,</a:t>
                      </a:r>
                      <a:r>
                        <a:rPr lang="es-ES" sz="1100" b="0" spc="-5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1</a:t>
                      </a:r>
                      <a:r>
                        <a:rPr lang="es-ES" sz="1100" b="0" spc="-5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micrófono</a:t>
                      </a:r>
                      <a:r>
                        <a:rPr lang="es-ES" sz="1100" b="0" spc="-4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con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pedestal,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</a:endParaRPr>
                    </a:p>
                    <a:p>
                      <a:pPr marL="273050" lvl="0" indent="0"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laptop</a:t>
                      </a:r>
                      <a:r>
                        <a:rPr lang="es-ES" sz="1100" b="0" spc="-4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para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audio,</a:t>
                      </a:r>
                      <a:r>
                        <a:rPr lang="es-ES" sz="1100" b="0" spc="-3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pista</a:t>
                      </a:r>
                      <a:r>
                        <a:rPr lang="es-ES" sz="1100" b="0" spc="-4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del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Himno</a:t>
                      </a:r>
                      <a:r>
                        <a:rPr lang="es-ES" sz="1100" b="0" spc="-4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nacional</a:t>
                      </a:r>
                      <a:r>
                        <a:rPr lang="es-ES" sz="1100" b="0" spc="-4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mexicano</a:t>
                      </a:r>
                      <a:r>
                        <a:rPr lang="es-ES" sz="1100" b="0" spc="-4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e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Himno</a:t>
                      </a:r>
                      <a:r>
                        <a:rPr lang="es-ES" sz="1100" b="0" spc="-4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al</a:t>
                      </a:r>
                      <a:r>
                        <a:rPr lang="es-ES" sz="1100" b="0" spc="-4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</a:p>
                    <a:p>
                      <a:pPr marL="273050" lvl="0" indent="0"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Estado</a:t>
                      </a:r>
                      <a:r>
                        <a:rPr lang="es-ES" sz="1100" b="0" spc="-4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de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Hidalgo,</a:t>
                      </a:r>
                      <a:r>
                        <a:rPr lang="es-ES" sz="1100" b="0" spc="-3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1</a:t>
                      </a:r>
                      <a:r>
                        <a:rPr lang="es-ES" sz="1100" b="0" spc="-28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persona</a:t>
                      </a:r>
                      <a:r>
                        <a:rPr lang="es-ES" sz="1100" b="0" spc="-8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para</a:t>
                      </a:r>
                      <a:r>
                        <a:rPr lang="es-ES" sz="1100" b="0" spc="-8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apoyo,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175337"/>
                  </a:ext>
                </a:extLst>
              </a:tr>
              <a:tr h="566762">
                <a:tc>
                  <a:txBody>
                    <a:bodyPr/>
                    <a:lstStyle/>
                    <a:p>
                      <a:pPr marL="87313" marR="311150" indent="139700">
                        <a:lnSpc>
                          <a:spcPct val="150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spc="-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Subdirección</a:t>
                      </a:r>
                      <a:r>
                        <a:rPr lang="es-ES" sz="1100" b="0" i="0" spc="-5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de</a:t>
                      </a:r>
                      <a:r>
                        <a:rPr lang="es-ES" sz="1100" b="0" i="0" spc="-5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Vinculación,</a:t>
                      </a:r>
                      <a:r>
                        <a:rPr lang="es-ES" sz="1100" b="0" i="0" spc="-4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Extensión</a:t>
                      </a:r>
                      <a:r>
                        <a:rPr lang="es-ES" sz="1100" b="0" i="0" spc="-5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y</a:t>
                      </a:r>
                      <a:endParaRPr lang="es-ES" sz="1100" b="0" i="0" spc="-28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</a:endParaRPr>
                    </a:p>
                    <a:p>
                      <a:pPr marL="87313" marR="311150" indent="139700">
                        <a:lnSpc>
                          <a:spcPct val="150000"/>
                        </a:lnSpc>
                        <a:spcBef>
                          <a:spcPts val="725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Difusión</a:t>
                      </a:r>
                      <a:r>
                        <a:rPr lang="es-ES" sz="1100" b="0" i="0" spc="-5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Universitaria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indent="0">
                        <a:spcBef>
                          <a:spcPts val="35"/>
                        </a:spcBef>
                        <a:buFontTx/>
                        <a:buNone/>
                        <a:tabLst/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Memoria fotográfica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</a:endParaRPr>
                    </a:p>
                    <a:p>
                      <a:pPr marL="273050" lvl="0" indent="0">
                        <a:spcBef>
                          <a:spcPts val="10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Diseño</a:t>
                      </a:r>
                      <a:r>
                        <a:rPr lang="es-ES" sz="1100" b="0" spc="-5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y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elaboración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de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imagen</a:t>
                      </a:r>
                      <a:r>
                        <a:rPr lang="es-ES" sz="1100" b="0" spc="-5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y</a:t>
                      </a:r>
                      <a:r>
                        <a:rPr lang="es-ES" sz="1100" b="0" spc="-4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 err="1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flyer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495323"/>
                  </a:ext>
                </a:extLst>
              </a:tr>
              <a:tr h="344706">
                <a:tc>
                  <a:txBody>
                    <a:bodyPr/>
                    <a:lstStyle/>
                    <a:p>
                      <a:pPr marL="227013" indent="0">
                        <a:spcBef>
                          <a:spcPts val="41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Departamento</a:t>
                      </a:r>
                      <a:r>
                        <a:rPr lang="es-ES" sz="1100" b="0" i="0" spc="-4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de</a:t>
                      </a:r>
                      <a:r>
                        <a:rPr lang="es-ES" sz="1100" b="0" i="0" spc="-4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Cultura</a:t>
                      </a:r>
                      <a:r>
                        <a:rPr lang="es-ES" sz="1100" b="0" i="0" spc="-45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y</a:t>
                      </a:r>
                      <a:r>
                        <a:rPr lang="es-ES" sz="1100" b="0" i="0" spc="-4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 </a:t>
                      </a:r>
                      <a:r>
                        <a:rPr lang="es-ES" sz="1100" b="0" i="0" dirty="0">
                          <a:solidFill>
                            <a:schemeClr val="bg1"/>
                          </a:solidFill>
                          <a:effectLst/>
                          <a:latin typeface="Montserrat Medium" pitchFamily="2" charset="77"/>
                        </a:rPr>
                        <a:t>Deporte</a:t>
                      </a:r>
                      <a:endParaRPr lang="es-MX" sz="1100" b="0" i="0" dirty="0">
                        <a:solidFill>
                          <a:schemeClr val="bg1"/>
                        </a:solidFill>
                        <a:effectLst/>
                        <a:latin typeface="Montserrat Medium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marL="273050" lvl="0" indent="0">
                        <a:spcBef>
                          <a:spcPts val="410"/>
                        </a:spcBef>
                        <a:spcAft>
                          <a:spcPts val="0"/>
                        </a:spcAft>
                        <a:buSzPts val="900"/>
                        <a:buFontTx/>
                        <a:buNone/>
                        <a:tabLst>
                          <a:tab pos="458788" algn="l"/>
                          <a:tab pos="460375" algn="l"/>
                        </a:tabLs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Banda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de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guerra</a:t>
                      </a:r>
                      <a:r>
                        <a:rPr lang="es-ES" sz="1100" b="0" spc="-5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y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préstamo</a:t>
                      </a:r>
                      <a:r>
                        <a:rPr lang="es-ES" sz="1100" b="0" spc="-5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de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estandartes.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522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33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09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5035D-503B-2194-C8FC-C9E7B3801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757" y="4289989"/>
            <a:ext cx="9144000" cy="1023136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rgbClr val="142E4D"/>
                </a:solidFill>
                <a:latin typeface="Montserrat" pitchFamily="2" charset="77"/>
              </a:rPr>
              <a:t>Nombre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D1773F-FDB5-063F-BE0C-AB80782FB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43670"/>
            <a:ext cx="9144000" cy="651617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rgbClr val="142E4D"/>
                </a:solidFill>
                <a:latin typeface="Montserrat" pitchFamily="2" charset="77"/>
              </a:rPr>
              <a:t>Fecha del evento</a:t>
            </a:r>
          </a:p>
        </p:txBody>
      </p:sp>
    </p:spTree>
    <p:extLst>
      <p:ext uri="{BB962C8B-B14F-4D97-AF65-F5344CB8AC3E}">
        <p14:creationId xmlns:p14="http://schemas.microsoft.com/office/powerpoint/2010/main" val="3100711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8F5B8-BC6E-A767-076E-95FF993B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E9B67D8-8C72-69A9-069B-04D5B5759D84}"/>
              </a:ext>
            </a:extLst>
          </p:cNvPr>
          <p:cNvSpPr txBox="1">
            <a:spLocks/>
          </p:cNvSpPr>
          <p:nvPr/>
        </p:nvSpPr>
        <p:spPr>
          <a:xfrm>
            <a:off x="838200" y="846034"/>
            <a:ext cx="3571430" cy="581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D79117"/>
                </a:solidFill>
                <a:latin typeface="Montserrat" pitchFamily="2" charset="77"/>
              </a:rPr>
              <a:t>Información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1F1E16B6-DDB8-5B7F-2DA0-C01C4A312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10097"/>
              </p:ext>
            </p:extLst>
          </p:nvPr>
        </p:nvGraphicFramePr>
        <p:xfrm>
          <a:off x="989413" y="1690688"/>
          <a:ext cx="9376636" cy="429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6382">
                  <a:extLst>
                    <a:ext uri="{9D8B030D-6E8A-4147-A177-3AD203B41FA5}">
                      <a16:colId xmlns:a16="http://schemas.microsoft.com/office/drawing/2014/main" val="2440688772"/>
                    </a:ext>
                  </a:extLst>
                </a:gridCol>
                <a:gridCol w="6180254">
                  <a:extLst>
                    <a:ext uri="{9D8B030D-6E8A-4147-A177-3AD203B41FA5}">
                      <a16:colId xmlns:a16="http://schemas.microsoft.com/office/drawing/2014/main" val="815083344"/>
                    </a:ext>
                  </a:extLst>
                </a:gridCol>
              </a:tblGrid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795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FECHA:</a:t>
                      </a:r>
                      <a:endParaRPr lang="es-MX" sz="1100" b="1" i="0" dirty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Lunes </a:t>
                      </a:r>
                      <a:r>
                        <a:rPr lang="es-ES" sz="1100" b="0" spc="-7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08</a:t>
                      </a:r>
                      <a:r>
                        <a:rPr lang="es-ES" sz="1100" b="0" spc="-7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</a:t>
                      </a:r>
                      <a:r>
                        <a:rPr lang="es-ES" sz="1100" b="0" spc="-7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abril</a:t>
                      </a:r>
                      <a:r>
                        <a:rPr lang="es-ES" sz="1100" b="0" spc="-7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</a:t>
                      </a:r>
                      <a:r>
                        <a:rPr lang="es-ES" sz="1100" b="0" spc="-7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2024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385592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88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HORA:</a:t>
                      </a:r>
                      <a:endParaRPr lang="es-MX" sz="1100" b="1" i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">
                        <a:spcBef>
                          <a:spcPts val="1075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es-ES" sz="1100" b="0" spc="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r>
                        <a:rPr lang="es-ES" sz="1100" b="0" spc="-9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am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895690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545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NOMBRE</a:t>
                      </a:r>
                      <a:r>
                        <a:rPr lang="es-ES" sz="1200" b="1" i="0" spc="55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DEL</a:t>
                      </a:r>
                      <a:r>
                        <a:rPr lang="es-ES" sz="1200" b="1" i="0" spc="2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EVENTO:</a:t>
                      </a:r>
                      <a:endParaRPr lang="es-MX" sz="1100" b="1" i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">
                        <a:spcBef>
                          <a:spcPts val="655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Honores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</a:t>
                      </a:r>
                      <a:r>
                        <a:rPr lang="es-ES" sz="1100" b="0" spc="-7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</a:t>
                      </a:r>
                      <a:r>
                        <a:rPr lang="es-ES" sz="1100" b="0" spc="-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bandera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017105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113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LUGAR:</a:t>
                      </a:r>
                      <a:endParaRPr lang="es-MX" sz="1100" b="1" i="0" dirty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3180" marR="1365885" indent="-40005">
                        <a:lnSpc>
                          <a:spcPct val="87000"/>
                        </a:lnSpc>
                        <a:spcBef>
                          <a:spcPts val="705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Universidad Politécnica</a:t>
                      </a:r>
                      <a:r>
                        <a:rPr lang="es-ES" sz="1100" b="0" spc="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Francisco I. Madero, Explanada del Edificio de Docencia II.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796784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ENLACE</a:t>
                      </a:r>
                      <a:r>
                        <a:rPr lang="es-ES" sz="1200" b="1" i="0" spc="45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</a:t>
                      </a:r>
                      <a:r>
                        <a:rPr lang="es-ES" sz="1200" b="1" i="0" spc="-3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GEOREFERENCIA</a:t>
                      </a:r>
                      <a:endParaRPr lang="es-MX" sz="1100" b="1" i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">
                        <a:spcBef>
                          <a:spcPts val="38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https://g.page/UPFIMHidalgo?share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291268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DURACIÓN</a:t>
                      </a:r>
                      <a:r>
                        <a:rPr lang="es-ES" sz="1200" b="1" i="0" spc="21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DEL</a:t>
                      </a:r>
                      <a:r>
                        <a:rPr lang="es-ES" sz="1200" b="1" i="0" spc="125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EVENTO:</a:t>
                      </a:r>
                      <a:endParaRPr lang="es-MX" sz="1100" b="1" i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"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45</a:t>
                      </a:r>
                      <a:r>
                        <a:rPr lang="es-ES" sz="1100" b="0" spc="-4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minutos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739586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965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AFORO:</a:t>
                      </a:r>
                      <a:endParaRPr lang="es-MX" sz="1100" b="1" i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"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Comunidad</a:t>
                      </a:r>
                      <a:r>
                        <a:rPr lang="es-ES" sz="1100" b="0" spc="-8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UPFIM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810584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VESTIMENTA:</a:t>
                      </a:r>
                      <a:endParaRPr lang="es-MX" sz="1100" b="1" i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">
                        <a:spcBef>
                          <a:spcPts val="585"/>
                        </a:spcBef>
                        <a:spcAft>
                          <a:spcPts val="0"/>
                        </a:spcAft>
                      </a:pP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Camisa</a:t>
                      </a:r>
                      <a:r>
                        <a:rPr lang="es-ES" sz="1100" b="0" spc="-65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blanca</a:t>
                      </a:r>
                      <a:r>
                        <a:rPr lang="es-ES" sz="1100" b="0" spc="-65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</a:t>
                      </a:r>
                      <a:r>
                        <a:rPr lang="es-ES" sz="1100" b="0" spc="-65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pantalón</a:t>
                      </a:r>
                      <a:r>
                        <a:rPr lang="es-ES" sz="1100" b="0" spc="-7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</a:t>
                      </a:r>
                      <a:r>
                        <a:rPr lang="es-ES" sz="1100" b="0" spc="-75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mezclilla</a:t>
                      </a:r>
                      <a:r>
                        <a:rPr lang="es-ES" sz="1100" b="0" spc="-65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azul.</a:t>
                      </a:r>
                      <a:endParaRPr lang="es-MX" sz="1100" b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366355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marL="3810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OBSERVACIONES:</a:t>
                      </a:r>
                      <a:endParaRPr lang="es-MX" sz="1100" b="1" i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">
                        <a:spcBef>
                          <a:spcPts val="1065"/>
                        </a:spcBef>
                        <a:spcAft>
                          <a:spcPts val="0"/>
                        </a:spcAft>
                      </a:pP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Modalidad</a:t>
                      </a:r>
                      <a:r>
                        <a:rPr lang="es-ES" sz="1100" b="0" spc="75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presencial</a:t>
                      </a:r>
                      <a:endParaRPr lang="es-MX" sz="1100" b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523184"/>
                  </a:ext>
                </a:extLst>
              </a:tr>
              <a:tr h="681113">
                <a:tc>
                  <a:txBody>
                    <a:bodyPr/>
                    <a:lstStyle/>
                    <a:p>
                      <a:pPr>
                        <a:spcBef>
                          <a:spcPts val="15"/>
                        </a:spcBef>
                      </a:pPr>
                      <a:r>
                        <a:rPr lang="es-ES" sz="1550" b="1" i="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MX" sz="1100" b="1" i="0" dirty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810">
                        <a:lnSpc>
                          <a:spcPct val="103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1200" b="1" i="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RESPONSABLES</a:t>
                      </a:r>
                      <a:r>
                        <a:rPr lang="es-ES" sz="1200" b="1" i="0" spc="125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DEL EVENTO </a:t>
                      </a:r>
                      <a:r>
                        <a:rPr lang="es-ES" sz="1200" b="1" i="0" spc="-355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Y  NÚMEROS</a:t>
                      </a:r>
                      <a:r>
                        <a:rPr lang="es-ES" sz="1200" b="1" i="0" spc="-85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</a:t>
                      </a:r>
                      <a:r>
                        <a:rPr lang="es-ES" sz="1200" b="1" i="0" spc="-3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200" b="1" i="0" dirty="0">
                          <a:solidFill>
                            <a:srgbClr val="142E4D"/>
                          </a:solidFill>
                          <a:effectLst/>
                          <a:latin typeface="Montserrat ExtraBold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TELÉFONO.</a:t>
                      </a:r>
                      <a:endParaRPr lang="es-MX" sz="1100" b="1" i="0" dirty="0">
                        <a:solidFill>
                          <a:srgbClr val="142E4D"/>
                        </a:solidFill>
                        <a:effectLst/>
                        <a:latin typeface="Montserrat ExtraBold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"/>
                        </a:spcBef>
                      </a:pPr>
                      <a:r>
                        <a:rPr lang="es-ES" sz="165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1430" marR="2980055">
                        <a:lnSpc>
                          <a:spcPct val="10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M.E.</a:t>
                      </a:r>
                      <a:r>
                        <a:rPr lang="es-ES" sz="1100" b="0" spc="-15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Esmeralda</a:t>
                      </a:r>
                      <a:r>
                        <a:rPr lang="es-ES" sz="1100" b="0" spc="-12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García</a:t>
                      </a:r>
                      <a:r>
                        <a:rPr lang="es-ES" sz="1100" b="0" spc="-1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Maldonado</a:t>
                      </a:r>
                    </a:p>
                    <a:p>
                      <a:pPr marL="11430" marR="2980055">
                        <a:lnSpc>
                          <a:spcPct val="10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1100" b="0" spc="-37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Tel.</a:t>
                      </a:r>
                      <a:r>
                        <a:rPr lang="es-ES" sz="1100" b="0" spc="-5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7387241174</a:t>
                      </a:r>
                      <a:r>
                        <a:rPr lang="es-ES" sz="1100" b="0" spc="-65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Ext</a:t>
                      </a:r>
                      <a:r>
                        <a:rPr lang="es-ES" sz="1100" b="0" spc="-6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sz="11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240</a:t>
                      </a:r>
                      <a:endParaRPr lang="es-MX" sz="1100" b="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372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66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90533B4-25E8-B12E-1918-F512ABE7C4FB}"/>
              </a:ext>
            </a:extLst>
          </p:cNvPr>
          <p:cNvSpPr txBox="1">
            <a:spLocks/>
          </p:cNvSpPr>
          <p:nvPr/>
        </p:nvSpPr>
        <p:spPr>
          <a:xfrm>
            <a:off x="880929" y="914400"/>
            <a:ext cx="2616651" cy="581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D79117"/>
                </a:solidFill>
                <a:latin typeface="Montserrat" pitchFamily="2" charset="77"/>
              </a:rPr>
              <a:t>Presídium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57EB4C3-319D-1CED-30EB-984F01C9D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588586"/>
              </p:ext>
            </p:extLst>
          </p:nvPr>
        </p:nvGraphicFramePr>
        <p:xfrm>
          <a:off x="2032000" y="1747939"/>
          <a:ext cx="8128000" cy="4291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000">
                  <a:extLst>
                    <a:ext uri="{9D8B030D-6E8A-4147-A177-3AD203B41FA5}">
                      <a16:colId xmlns:a16="http://schemas.microsoft.com/office/drawing/2014/main" val="2982273006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443953846"/>
                    </a:ext>
                  </a:extLst>
                </a:gridCol>
                <a:gridCol w="3472543">
                  <a:extLst>
                    <a:ext uri="{9D8B030D-6E8A-4147-A177-3AD203B41FA5}">
                      <a16:colId xmlns:a16="http://schemas.microsoft.com/office/drawing/2014/main" val="828318232"/>
                    </a:ext>
                  </a:extLst>
                </a:gridCol>
                <a:gridCol w="591457">
                  <a:extLst>
                    <a:ext uri="{9D8B030D-6E8A-4147-A177-3AD203B41FA5}">
                      <a16:colId xmlns:a16="http://schemas.microsoft.com/office/drawing/2014/main" val="2030784303"/>
                    </a:ext>
                  </a:extLst>
                </a:gridCol>
              </a:tblGrid>
              <a:tr h="354894">
                <a:tc>
                  <a:txBody>
                    <a:bodyPr/>
                    <a:lstStyle/>
                    <a:p>
                      <a:pPr algn="ctr"/>
                      <a:r>
                        <a:rPr lang="es-MX" sz="900" b="0" dirty="0">
                          <a:latin typeface="Montserrat" pitchFamily="2" charset="77"/>
                        </a:rPr>
                        <a:t>No.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2E4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900" dirty="0">
                          <a:latin typeface="Montserrat" pitchFamily="2" charset="77"/>
                        </a:rPr>
                        <a:t>Dr. Leoncio Marañón Priego</a:t>
                      </a:r>
                    </a:p>
                    <a:p>
                      <a:pPr algn="ctr"/>
                      <a:r>
                        <a:rPr lang="es-MX" sz="900" b="0" dirty="0">
                          <a:latin typeface="Montserrat" pitchFamily="2" charset="77"/>
                        </a:rPr>
                        <a:t>Rector de la Universidad Politécnica de Francisco I. Madero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2E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rgbClr val="142E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2E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b="0" dirty="0">
                          <a:latin typeface="Montserrat" pitchFamily="2" charset="77"/>
                        </a:rPr>
                        <a:t>No.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2E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896883"/>
                  </a:ext>
                </a:extLst>
              </a:tr>
              <a:tr h="294221">
                <a:tc>
                  <a:txBody>
                    <a:bodyPr/>
                    <a:lstStyle/>
                    <a:p>
                      <a:pPr algn="ctr"/>
                      <a:r>
                        <a:rPr lang="es-MX" sz="900" b="1" dirty="0">
                          <a:solidFill>
                            <a:srgbClr val="142E4D"/>
                          </a:solidFill>
                          <a:latin typeface="Montserrat" pitchFamily="2" charset="77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Dr. Edgar León Olivares</a:t>
                      </a:r>
                      <a:endParaRPr lang="es-MX" sz="900" b="1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900" b="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Secretario Académico</a:t>
                      </a:r>
                      <a:r>
                        <a:rPr lang="es-MX" sz="9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C.P.A. Homero Gómez Ramírez</a:t>
                      </a:r>
                      <a:endParaRPr lang="es-MX" sz="900" b="1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900" b="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Secretaría Administrativa</a:t>
                      </a:r>
                      <a:r>
                        <a:rPr lang="es-MX" sz="9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b="1" dirty="0">
                          <a:solidFill>
                            <a:srgbClr val="142E4D"/>
                          </a:solidFill>
                          <a:latin typeface="Montserrat" pitchFamily="2" charset="77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700023"/>
                  </a:ext>
                </a:extLst>
              </a:tr>
              <a:tr h="350032">
                <a:tc>
                  <a:txBody>
                    <a:bodyPr/>
                    <a:lstStyle/>
                    <a:p>
                      <a:pPr algn="ctr"/>
                      <a:r>
                        <a:rPr lang="es-MX" sz="900" b="1" dirty="0">
                          <a:solidFill>
                            <a:srgbClr val="142E4D"/>
                          </a:solidFill>
                          <a:latin typeface="Montserrat" pitchFamily="2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Lic. </a:t>
                      </a:r>
                      <a:r>
                        <a:rPr lang="es-ES" sz="900" b="1" kern="1200" dirty="0" err="1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Baldemar</a:t>
                      </a:r>
                      <a:r>
                        <a:rPr lang="es-ES" sz="9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 Lozano Torres</a:t>
                      </a:r>
                      <a:endParaRPr lang="es-MX" sz="900" b="1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900" b="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Director de Planeación y Evaluación</a:t>
                      </a:r>
                      <a:r>
                        <a:rPr lang="es-MX" sz="9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9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Mtra. </a:t>
                      </a:r>
                      <a:r>
                        <a:rPr lang="es-ES" sz="900" b="1" kern="1200" dirty="0" err="1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Rosalva</a:t>
                      </a:r>
                      <a:r>
                        <a:rPr lang="es-ES" sz="9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 Antonia Ángeles Delgado</a:t>
                      </a:r>
                      <a:endParaRPr lang="es-MX" sz="900" b="1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900" b="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Directora de División</a:t>
                      </a:r>
                      <a:r>
                        <a:rPr lang="es-MX" sz="900" b="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900" b="1" dirty="0">
                          <a:solidFill>
                            <a:srgbClr val="142E4D"/>
                          </a:solidFill>
                          <a:latin typeface="Montserrat" pitchFamily="2" charset="77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436635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601218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271629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079397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46022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367916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530901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563007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64715"/>
                  </a:ext>
                </a:extLst>
              </a:tr>
              <a:tr h="354894"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9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449931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10EC100F-B992-7B58-219B-9377DE938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663138"/>
              </p:ext>
            </p:extLst>
          </p:nvPr>
        </p:nvGraphicFramePr>
        <p:xfrm>
          <a:off x="2032000" y="1517828"/>
          <a:ext cx="8127999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122421496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69661724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3362334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3408665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58204203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3617855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65989784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37554875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4275800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66500645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230598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10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8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6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4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2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1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3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5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7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9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600" b="1" i="0" dirty="0">
                          <a:latin typeface="Montserrat" pitchFamily="2" charset="77"/>
                        </a:rPr>
                        <a:t>11</a:t>
                      </a:r>
                    </a:p>
                  </a:txBody>
                  <a:tcPr>
                    <a:solidFill>
                      <a:srgbClr val="D791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55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05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A561E8-93E4-1961-5613-36782DEDF36A}"/>
              </a:ext>
            </a:extLst>
          </p:cNvPr>
          <p:cNvSpPr txBox="1"/>
          <p:nvPr/>
        </p:nvSpPr>
        <p:spPr>
          <a:xfrm>
            <a:off x="1139190" y="2286189"/>
            <a:ext cx="9913620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"/>
              </a:spcBef>
            </a:pP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37870" marR="197485" algn="just">
              <a:lnSpc>
                <a:spcPct val="150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Objetivo: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Fortalecer nuestras raíces, fomentar la ciudadanía e identidad nacional a partir de la práctica de valores y la</a:t>
            </a:r>
            <a:r>
              <a:rPr lang="es-ES" sz="1100" spc="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obediencia a nuestros lábaros nacionales, así como, recordar a todos los mexicanos que los Símbolos Patrios están</a:t>
            </a:r>
            <a:r>
              <a:rPr lang="es-ES" sz="1100" spc="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presentes</a:t>
            </a:r>
            <a:r>
              <a:rPr lang="es-ES" sz="1100" spc="-11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s-ES" sz="1100" spc="-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nuestra</a:t>
            </a:r>
            <a:r>
              <a:rPr lang="es-ES" sz="1100" spc="-11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vida</a:t>
            </a:r>
            <a:r>
              <a:rPr lang="es-ES" sz="1100" spc="-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para</a:t>
            </a:r>
            <a:r>
              <a:rPr lang="es-ES" sz="1100" spc="-9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representarnos</a:t>
            </a:r>
            <a:r>
              <a:rPr lang="es-ES" sz="1100" spc="-9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es-ES" sz="1100" spc="-11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estos</a:t>
            </a:r>
            <a:r>
              <a:rPr lang="es-ES" sz="1100" spc="-9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deben</a:t>
            </a:r>
            <a:r>
              <a:rPr lang="es-ES" sz="1100" spc="-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respetarse</a:t>
            </a:r>
            <a:r>
              <a:rPr lang="es-ES" sz="1100" spc="-7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s-ES" sz="1100" spc="-9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acuerdo</a:t>
            </a:r>
            <a:r>
              <a:rPr lang="es-ES" sz="1100" spc="-9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es-ES" sz="1100" spc="-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es-ES" sz="1100" spc="-9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ley.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30"/>
              </a:spcBef>
            </a:pP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37870" marR="199390" algn="just">
              <a:lnSpc>
                <a:spcPct val="150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Impacto</a:t>
            </a:r>
            <a:r>
              <a:rPr lang="es-ES" sz="1100" b="1" spc="-1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social:</a:t>
            </a:r>
            <a:r>
              <a:rPr lang="es-ES" sz="1100" b="1" spc="-3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misión</a:t>
            </a:r>
            <a:r>
              <a:rPr lang="es-ES" sz="1100" spc="-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s-ES" sz="1100" spc="-4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es-ES" sz="1100" spc="-4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Universidad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Politécnica</a:t>
            </a:r>
            <a:r>
              <a:rPr lang="es-ES" sz="1100" spc="-5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s-ES" sz="1100" spc="-5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Francisco</a:t>
            </a:r>
            <a:r>
              <a:rPr lang="es-ES" sz="1100" spc="-5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I.</a:t>
            </a:r>
            <a:r>
              <a:rPr lang="es-ES" sz="1100" spc="-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Madero</a:t>
            </a:r>
            <a:r>
              <a:rPr lang="es-ES" sz="1100" spc="-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considera</a:t>
            </a:r>
            <a:r>
              <a:rPr lang="es-ES" sz="1100" spc="-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no</a:t>
            </a:r>
            <a:r>
              <a:rPr lang="es-ES" sz="1100" spc="-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solo</a:t>
            </a:r>
            <a:r>
              <a:rPr lang="es-ES" sz="1100" spc="-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es-ES" sz="1100" spc="-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formación</a:t>
            </a:r>
            <a:r>
              <a:rPr lang="es-ES" sz="1100" spc="-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académica</a:t>
            </a:r>
            <a:r>
              <a:rPr lang="es-ES" sz="1100" spc="-37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 nuestros jóvenes, sino también el compromiso del culto y respeto a nuestros lábaros patrios, es decir, lograr que</a:t>
            </a:r>
            <a:r>
              <a:rPr lang="es-ES" sz="1100" spc="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adquieran</a:t>
            </a:r>
            <a:r>
              <a:rPr lang="es-ES" sz="1100" spc="-7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los</a:t>
            </a:r>
            <a:r>
              <a:rPr lang="es-ES" sz="1100" spc="-7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conocimientos,</a:t>
            </a:r>
            <a:r>
              <a:rPr lang="es-ES" sz="1100" spc="-6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habilidades</a:t>
            </a:r>
            <a:r>
              <a:rPr lang="es-ES" sz="1100" spc="-8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es-ES" sz="1100" spc="-6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valores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que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les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permitan</a:t>
            </a:r>
            <a:r>
              <a:rPr lang="es-ES" sz="1100" spc="-7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participar,</a:t>
            </a:r>
            <a:r>
              <a:rPr lang="es-ES" sz="1100" spc="-5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incidir</a:t>
            </a:r>
            <a:r>
              <a:rPr lang="es-ES" sz="1100" spc="-7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mejorar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es-ES" sz="1100" spc="-7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vida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s-ES" sz="1100" spc="-6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su</a:t>
            </a:r>
            <a:r>
              <a:rPr lang="es-ES" sz="1100" spc="-8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comunidad</a:t>
            </a:r>
            <a:r>
              <a:rPr lang="es-ES" sz="1100" spc="-7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es-ES" sz="1100" spc="-37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su</a:t>
            </a:r>
            <a:r>
              <a:rPr lang="es-ES" sz="1100" spc="-10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país.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0"/>
              </a:spcBef>
            </a:pP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37870" algn="just"/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Acuerdos</a:t>
            </a:r>
            <a:r>
              <a:rPr lang="es-ES" sz="1100" b="1" spc="23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por</a:t>
            </a:r>
            <a:r>
              <a:rPr lang="es-ES" sz="1100" b="1" spc="31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alcanzar:</a:t>
            </a:r>
            <a:r>
              <a:rPr lang="es-ES" sz="1100" b="1" spc="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N/A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endParaRPr lang="es-ES" sz="1100" dirty="0">
              <a:solidFill>
                <a:srgbClr val="142E4D"/>
              </a:solidFill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45"/>
              </a:spcBef>
            </a:pP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37870" algn="r"/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Responsable</a:t>
            </a:r>
            <a:r>
              <a:rPr lang="es-ES" sz="1100" b="1" spc="4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del</a:t>
            </a:r>
            <a:r>
              <a:rPr lang="es-ES" sz="1100" b="1" spc="8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evento</a:t>
            </a:r>
            <a:r>
              <a:rPr lang="es-ES" sz="1100" b="1" spc="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es-ES" sz="1100" b="1" spc="-6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datos</a:t>
            </a:r>
            <a:r>
              <a:rPr lang="es-ES" sz="1100" b="1" spc="2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del</a:t>
            </a:r>
            <a:r>
              <a:rPr lang="es-ES" sz="1100" b="1" spc="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b="1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contacto: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37615" algn="r">
              <a:spcBef>
                <a:spcPts val="680"/>
              </a:spcBef>
              <a:spcAft>
                <a:spcPts val="0"/>
              </a:spcAft>
            </a:pP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M.E.</a:t>
            </a:r>
            <a:r>
              <a:rPr lang="es-ES" sz="1100" spc="-8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Esmeralda</a:t>
            </a:r>
            <a:r>
              <a:rPr lang="es-ES" sz="1100" spc="-7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García</a:t>
            </a:r>
            <a:r>
              <a:rPr lang="es-ES" sz="1100" spc="-7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Maldonado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73935" algn="r">
              <a:spcBef>
                <a:spcPts val="680"/>
              </a:spcBef>
              <a:spcAft>
                <a:spcPts val="0"/>
              </a:spcAft>
            </a:pP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738</a:t>
            </a:r>
            <a:r>
              <a:rPr lang="es-ES" sz="1100" spc="-5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72</a:t>
            </a:r>
            <a:r>
              <a:rPr lang="es-ES" sz="1100" spc="5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s-ES" sz="1100" spc="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1174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ext.</a:t>
            </a:r>
            <a:r>
              <a:rPr lang="es-ES" sz="1100" spc="-8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240</a:t>
            </a:r>
            <a:endParaRPr lang="es-MX" sz="1100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MX" sz="1100" dirty="0">
              <a:solidFill>
                <a:srgbClr val="142E4D"/>
              </a:solidFill>
              <a:latin typeface="Montserrat" pitchFamily="2" charset="77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05BB1E7-87BB-30D6-8545-A9B1EAE9C0AA}"/>
              </a:ext>
            </a:extLst>
          </p:cNvPr>
          <p:cNvSpPr txBox="1">
            <a:spLocks/>
          </p:cNvSpPr>
          <p:nvPr/>
        </p:nvSpPr>
        <p:spPr>
          <a:xfrm>
            <a:off x="880929" y="914400"/>
            <a:ext cx="5413191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142E4D"/>
                </a:solidFill>
                <a:latin typeface="Montserrat" pitchFamily="2" charset="77"/>
              </a:rPr>
              <a:t>Ficha técnica del evento:</a:t>
            </a:r>
          </a:p>
        </p:txBody>
      </p:sp>
    </p:spTree>
    <p:extLst>
      <p:ext uri="{BB962C8B-B14F-4D97-AF65-F5344CB8AC3E}">
        <p14:creationId xmlns:p14="http://schemas.microsoft.com/office/powerpoint/2010/main" val="7964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54A79773-A924-55F5-1544-B2906C481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76541"/>
              </p:ext>
            </p:extLst>
          </p:nvPr>
        </p:nvGraphicFramePr>
        <p:xfrm>
          <a:off x="1963420" y="1672166"/>
          <a:ext cx="8127999" cy="386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380">
                  <a:extLst>
                    <a:ext uri="{9D8B030D-6E8A-4147-A177-3AD203B41FA5}">
                      <a16:colId xmlns:a16="http://schemas.microsoft.com/office/drawing/2014/main" val="1098312012"/>
                    </a:ext>
                  </a:extLst>
                </a:gridCol>
                <a:gridCol w="4701540">
                  <a:extLst>
                    <a:ext uri="{9D8B030D-6E8A-4147-A177-3AD203B41FA5}">
                      <a16:colId xmlns:a16="http://schemas.microsoft.com/office/drawing/2014/main" val="14429446"/>
                    </a:ext>
                  </a:extLst>
                </a:gridCol>
                <a:gridCol w="2418079">
                  <a:extLst>
                    <a:ext uri="{9D8B030D-6E8A-4147-A177-3AD203B41FA5}">
                      <a16:colId xmlns:a16="http://schemas.microsoft.com/office/drawing/2014/main" val="1049148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No.</a:t>
                      </a:r>
                    </a:p>
                  </a:txBody>
                  <a:tcPr>
                    <a:solidFill>
                      <a:srgbClr val="142E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Asunto</a:t>
                      </a:r>
                    </a:p>
                  </a:txBody>
                  <a:tcPr>
                    <a:solidFill>
                      <a:srgbClr val="142E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>
                          <a:latin typeface="Montserrat" pitchFamily="2" charset="77"/>
                        </a:rPr>
                        <a:t>Duración</a:t>
                      </a:r>
                    </a:p>
                  </a:txBody>
                  <a:tcPr>
                    <a:solidFill>
                      <a:srgbClr val="142E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76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Bienvenida</a:t>
                      </a:r>
                      <a:r>
                        <a:rPr lang="es-MX" sz="11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08:00 – 08:01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1 minuto</a:t>
                      </a:r>
                      <a:r>
                        <a:rPr lang="es-MX" sz="1100" b="1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96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Acto Cívico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Escolta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Himno Nacional Mexicano Juramento a la Bandera Nacional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Himno del Estado de Hidalgo</a:t>
                      </a:r>
                      <a:r>
                        <a:rPr lang="es-MX" sz="11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08:01 – 08:16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15 minutos</a:t>
                      </a:r>
                      <a:r>
                        <a:rPr lang="es-MX" sz="1100" b="1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142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Presentación de Presídium</a:t>
                      </a:r>
                      <a:r>
                        <a:rPr lang="es-MX" sz="11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08:16 – 08:20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4 minutos</a:t>
                      </a:r>
                      <a:r>
                        <a:rPr lang="es-MX" sz="1100" b="1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012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Efemérides</a:t>
                      </a:r>
                      <a:r>
                        <a:rPr lang="es-MX" sz="11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08:20 – 08:25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5 minutos</a:t>
                      </a:r>
                      <a:r>
                        <a:rPr lang="es-MX" sz="1100" b="1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96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Identidad Institucional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Valor del mes</a:t>
                      </a:r>
                      <a:r>
                        <a:rPr lang="es-MX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: </a:t>
                      </a:r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¿Sabías que?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Unión a una voz de la porra institucional</a:t>
                      </a:r>
                      <a:r>
                        <a:rPr lang="es-MX" sz="11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08:25 – 08:35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10 minutos</a:t>
                      </a:r>
                      <a:r>
                        <a:rPr lang="es-MX" sz="1100" b="1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81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6</a:t>
                      </a:r>
                    </a:p>
                  </a:txBody>
                  <a:tcPr anchor="ctr"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Mensaje del Rector</a:t>
                      </a:r>
                      <a:r>
                        <a:rPr lang="es-MX" sz="11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08:35 – 08:40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5 minutos</a:t>
                      </a:r>
                      <a:r>
                        <a:rPr lang="es-MX" sz="1100" b="1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824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100" b="1" dirty="0">
                          <a:solidFill>
                            <a:schemeClr val="bg1"/>
                          </a:solidFill>
                          <a:latin typeface="Montserrat" pitchFamily="2" charset="77"/>
                        </a:rPr>
                        <a:t>7</a:t>
                      </a:r>
                    </a:p>
                  </a:txBody>
                  <a:tcPr anchor="ctr">
                    <a:solidFill>
                      <a:srgbClr val="D791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Cierre y despedida</a:t>
                      </a:r>
                      <a:r>
                        <a:rPr lang="es-MX" sz="11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08:40 – 08:45</a:t>
                      </a:r>
                      <a:endParaRPr lang="es-MX" sz="1100" kern="1200" dirty="0">
                        <a:solidFill>
                          <a:srgbClr val="142E4D"/>
                        </a:solidFill>
                        <a:effectLst/>
                        <a:latin typeface="Montserrat" pitchFamily="2" charset="7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100" b="1" kern="1200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  <a:ea typeface="+mn-ea"/>
                          <a:cs typeface="+mn-cs"/>
                        </a:rPr>
                        <a:t>5 minutos</a:t>
                      </a:r>
                      <a:r>
                        <a:rPr lang="es-MX" sz="1100" b="1" dirty="0">
                          <a:solidFill>
                            <a:srgbClr val="142E4D"/>
                          </a:solidFill>
                          <a:effectLst/>
                          <a:latin typeface="Montserrat" pitchFamily="2" charset="77"/>
                        </a:rPr>
                        <a:t> </a:t>
                      </a:r>
                      <a:endParaRPr lang="es-MX" sz="1100" b="1" dirty="0">
                        <a:solidFill>
                          <a:srgbClr val="142E4D"/>
                        </a:solidFill>
                        <a:latin typeface="Montserrat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86841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20CB4AE8-1725-D64E-A282-820D8BCC32DC}"/>
              </a:ext>
            </a:extLst>
          </p:cNvPr>
          <p:cNvSpPr txBox="1">
            <a:spLocks/>
          </p:cNvSpPr>
          <p:nvPr/>
        </p:nvSpPr>
        <p:spPr>
          <a:xfrm>
            <a:off x="880929" y="914400"/>
            <a:ext cx="2616651" cy="581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D79117"/>
                </a:solidFill>
                <a:latin typeface="Montserrat" pitchFamily="2" charset="77"/>
              </a:rPr>
              <a:t>Logistica</a:t>
            </a:r>
          </a:p>
        </p:txBody>
      </p:sp>
    </p:spTree>
    <p:extLst>
      <p:ext uri="{BB962C8B-B14F-4D97-AF65-F5344CB8AC3E}">
        <p14:creationId xmlns:p14="http://schemas.microsoft.com/office/powerpoint/2010/main" val="32160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D4FBF4F-DE7D-79E4-25A1-0156006BB601}"/>
              </a:ext>
            </a:extLst>
          </p:cNvPr>
          <p:cNvSpPr txBox="1">
            <a:spLocks/>
          </p:cNvSpPr>
          <p:nvPr/>
        </p:nvSpPr>
        <p:spPr>
          <a:xfrm>
            <a:off x="908536" y="846034"/>
            <a:ext cx="3924300" cy="742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142E4D"/>
                </a:solidFill>
                <a:latin typeface="Montserrat" pitchFamily="2" charset="77"/>
              </a:rPr>
              <a:t>Orden del día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D4C558-B18D-F9F4-86D7-1387C425D9B5}"/>
              </a:ext>
            </a:extLst>
          </p:cNvPr>
          <p:cNvSpPr txBox="1"/>
          <p:nvPr/>
        </p:nvSpPr>
        <p:spPr>
          <a:xfrm>
            <a:off x="1901190" y="1729740"/>
            <a:ext cx="83896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30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035" algn="l"/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Bienvenida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80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Acto</a:t>
            </a:r>
            <a:r>
              <a:rPr lang="es-ES" sz="1100" spc="-7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Cívico</a:t>
            </a:r>
            <a:r>
              <a:rPr lang="es-ES" sz="1100" spc="-7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(Presentación</a:t>
            </a:r>
            <a:r>
              <a:rPr lang="es-ES" sz="1100" spc="-8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es-ES" sz="1100" spc="-7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escolta)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80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Himno</a:t>
            </a:r>
            <a:r>
              <a:rPr lang="es-ES" sz="1100" spc="5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Nacional</a:t>
            </a:r>
            <a:r>
              <a:rPr lang="es-ES" sz="1100" spc="6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Mexicano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65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Juramento</a:t>
            </a:r>
            <a:r>
              <a:rPr lang="es-ES" sz="1100" spc="-1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s-ES" sz="1100" spc="-1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 Bandera</a:t>
            </a:r>
            <a:r>
              <a:rPr lang="es-ES" sz="1100" spc="-1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Nacional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80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Despedida</a:t>
            </a:r>
            <a:r>
              <a:rPr lang="es-ES" sz="1100" spc="-1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 nuestro</a:t>
            </a:r>
            <a:r>
              <a:rPr lang="es-ES" sz="1100" spc="-2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Lábaro Patrio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80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Himno al</a:t>
            </a:r>
            <a:r>
              <a:rPr lang="es-ES" sz="1100" spc="-1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Estado</a:t>
            </a:r>
            <a:r>
              <a:rPr lang="es-ES" sz="1100" spc="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s-ES" sz="1100" spc="1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Hidalgo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65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Presentación</a:t>
            </a:r>
            <a:r>
              <a:rPr lang="es-ES" sz="1100" spc="5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del</a:t>
            </a:r>
            <a:r>
              <a:rPr lang="es-ES" sz="1100" spc="5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Presídium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80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Efemérides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70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Valor</a:t>
            </a:r>
            <a:r>
              <a:rPr lang="es-ES" sz="1100" spc="-9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del</a:t>
            </a:r>
            <a:r>
              <a:rPr lang="es-ES" sz="1100" spc="-9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mes</a:t>
            </a:r>
            <a:r>
              <a:rPr lang="es-ES" sz="1100" spc="-8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“Sostenibilidad”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75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¿Sabías</a:t>
            </a:r>
            <a:r>
              <a:rPr lang="es-ES" sz="1100" spc="-7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que?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85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Unión</a:t>
            </a:r>
            <a:r>
              <a:rPr lang="es-ES" sz="1100" spc="-6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s-ES" sz="1100" spc="-6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una</a:t>
            </a:r>
            <a:r>
              <a:rPr lang="es-ES" sz="1100" spc="-6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voz</a:t>
            </a:r>
            <a:r>
              <a:rPr lang="es-ES" sz="1100" spc="28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s-ES" sz="1100" spc="-5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la</a:t>
            </a:r>
            <a:r>
              <a:rPr lang="es-ES" sz="1100" spc="-7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porra</a:t>
            </a:r>
            <a:r>
              <a:rPr lang="es-ES" sz="1100" spc="-5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institucional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65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Mensaje</a:t>
            </a:r>
            <a:r>
              <a:rPr lang="es-ES" sz="1100" spc="1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s-ES" sz="1100" spc="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Rector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Bef>
                <a:spcPts val="680"/>
              </a:spcBef>
              <a:spcAft>
                <a:spcPts val="0"/>
              </a:spcAft>
              <a:buSzPts val="1100"/>
              <a:buFont typeface="Verdana" panose="020B0604030504040204" pitchFamily="34" charset="0"/>
              <a:buAutoNum type="arabicPeriod"/>
              <a:tabLst>
                <a:tab pos="1423670" algn="l"/>
              </a:tabLst>
            </a:pP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Despedida</a:t>
            </a:r>
            <a:r>
              <a:rPr lang="es-ES" sz="1100" spc="-3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es-ES" sz="1100" spc="-30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sz="1100" spc="-5" dirty="0">
                <a:solidFill>
                  <a:srgbClr val="142E4D"/>
                </a:solidFill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cierre</a:t>
            </a:r>
            <a:endParaRPr lang="es-MX" sz="1100" spc="-5" dirty="0">
              <a:solidFill>
                <a:srgbClr val="142E4D"/>
              </a:solidFill>
              <a:effectLst/>
              <a:latin typeface="Montserrat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MX" sz="1100" dirty="0">
              <a:solidFill>
                <a:srgbClr val="142E4D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6179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C9798-F38E-A363-D782-7B9DDA8D0A90}"/>
              </a:ext>
            </a:extLst>
          </p:cNvPr>
          <p:cNvSpPr txBox="1">
            <a:spLocks/>
          </p:cNvSpPr>
          <p:nvPr/>
        </p:nvSpPr>
        <p:spPr>
          <a:xfrm>
            <a:off x="994505" y="806959"/>
            <a:ext cx="4265249" cy="92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142E4D"/>
                </a:solidFill>
                <a:latin typeface="Montserrat" pitchFamily="2" charset="77"/>
              </a:rPr>
              <a:t>Imagen del evento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B7B5DDB-98F0-FF97-DC0F-683042277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50" y="1632705"/>
            <a:ext cx="4600004" cy="441833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62A9C9A-CD3F-F289-FA50-7F4CAC2E8577}"/>
              </a:ext>
            </a:extLst>
          </p:cNvPr>
          <p:cNvSpPr txBox="1">
            <a:spLocks/>
          </p:cNvSpPr>
          <p:nvPr/>
        </p:nvSpPr>
        <p:spPr>
          <a:xfrm>
            <a:off x="827127" y="5821672"/>
            <a:ext cx="4265249" cy="92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b="1" dirty="0">
                <a:solidFill>
                  <a:srgbClr val="FF0000"/>
                </a:solidFill>
                <a:latin typeface="Montserrat" pitchFamily="2" charset="77"/>
              </a:rPr>
              <a:t>Nota: No distorsionar </a:t>
            </a:r>
            <a:r>
              <a:rPr lang="es-MX" sz="2000" b="1" dirty="0" err="1">
                <a:solidFill>
                  <a:srgbClr val="FF0000"/>
                </a:solidFill>
                <a:latin typeface="Montserrat" pitchFamily="2" charset="77"/>
              </a:rPr>
              <a:t>flyer</a:t>
            </a:r>
            <a:endParaRPr lang="es-MX" sz="2000" b="1" dirty="0">
              <a:solidFill>
                <a:srgbClr val="FF000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39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AB4CD-6235-2DF1-DBB2-A34F626F63B8}"/>
              </a:ext>
            </a:extLst>
          </p:cNvPr>
          <p:cNvSpPr txBox="1">
            <a:spLocks/>
          </p:cNvSpPr>
          <p:nvPr/>
        </p:nvSpPr>
        <p:spPr>
          <a:xfrm>
            <a:off x="908535" y="846034"/>
            <a:ext cx="3901440" cy="883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dirty="0">
                <a:solidFill>
                  <a:srgbClr val="D79117"/>
                </a:solidFill>
                <a:latin typeface="Montserrat" pitchFamily="2" charset="77"/>
              </a:rPr>
              <a:t>Croquis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E8FD7B-6E70-6795-DD97-8316AE04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263" y="330464"/>
            <a:ext cx="6765758" cy="568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093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1640</Words>
  <Application>Microsoft Office PowerPoint</Application>
  <PresentationFormat>Panorámica</PresentationFormat>
  <Paragraphs>200</Paragraphs>
  <Slides>13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Montserrat</vt:lpstr>
      <vt:lpstr>Montserrat ExtraBold</vt:lpstr>
      <vt:lpstr>Montserrat Medium</vt:lpstr>
      <vt:lpstr>Symbol</vt:lpstr>
      <vt:lpstr>Verdana</vt:lpstr>
      <vt:lpstr>Tema de Office</vt:lpstr>
      <vt:lpstr>Presentación de PowerPoint</vt:lpstr>
      <vt:lpstr>Nombre del evento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del evento</dc:title>
  <dc:creator>Virginia Sánchez García</dc:creator>
  <cp:lastModifiedBy>MARIO CERON</cp:lastModifiedBy>
  <cp:revision>15</cp:revision>
  <dcterms:created xsi:type="dcterms:W3CDTF">2024-04-24T16:58:26Z</dcterms:created>
  <dcterms:modified xsi:type="dcterms:W3CDTF">2025-02-21T20:44:17Z</dcterms:modified>
</cp:coreProperties>
</file>